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handoutMasterIdLst>
    <p:handoutMasterId r:id="rId12"/>
  </p:handoutMasterIdLst>
  <p:sldIdLst>
    <p:sldId id="279" r:id="rId3"/>
    <p:sldId id="345" r:id="rId4"/>
    <p:sldId id="347" r:id="rId5"/>
    <p:sldId id="336" r:id="rId6"/>
    <p:sldId id="334" r:id="rId7"/>
    <p:sldId id="337" r:id="rId8"/>
    <p:sldId id="344" r:id="rId9"/>
    <p:sldId id="346" r:id="rId10"/>
  </p:sldIdLst>
  <p:sldSz cx="9144000" cy="6858000" type="screen4x3"/>
  <p:notesSz cx="9926638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336699"/>
    <a:srgbClr val="C3DA9D"/>
    <a:srgbClr val="003300"/>
    <a:srgbClr val="004568"/>
    <a:srgbClr val="4775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73" autoAdjust="0"/>
  </p:normalViewPr>
  <p:slideViewPr>
    <p:cSldViewPr>
      <p:cViewPr varScale="1">
        <p:scale>
          <a:sx n="114" d="100"/>
          <a:sy n="114" d="100"/>
        </p:scale>
        <p:origin x="144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D5363-EC2C-4D21-9D9C-DB59BF8DC028}" type="datetimeFigureOut">
              <a:rPr lang="ru-RU" smtClean="0"/>
              <a:t>06.03.2018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1696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2CB06E-E45F-4851-8FEB-B314F5327F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3526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891518-03D9-43D7-A4A7-43713B585C6A}" type="datetimeFigureOut">
              <a:rPr lang="ru-RU" smtClean="0"/>
              <a:t>06.03.2018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8B72FA-F3E0-4510-9A15-BA595B9F61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6331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7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61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886F26C-C492-4F1D-A06C-B26AC9A476C0}" type="slidenum">
              <a:rPr lang="ru-RU" altLang="ru-RU" smtClean="0">
                <a:solidFill>
                  <a:prstClr val="black"/>
                </a:solidFill>
              </a:rPr>
              <a:pPr/>
              <a:t>5</a:t>
            </a:fld>
            <a:endParaRPr lang="ru-RU" altLang="ru-RU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914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7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61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886F26C-C492-4F1D-A06C-B26AC9A476C0}" type="slidenum">
              <a:rPr lang="ru-RU" altLang="ru-RU" smtClean="0">
                <a:solidFill>
                  <a:prstClr val="black"/>
                </a:solidFill>
              </a:rPr>
              <a:pPr/>
              <a:t>7</a:t>
            </a:fld>
            <a:endParaRPr lang="ru-RU" altLang="ru-RU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135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19404D-0220-4DF7-A6A8-7FFFBFCCC45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7222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960E29-DABB-4815-92EE-F3024CA1779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7507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A43E1-BA3D-456E-8023-B45B2478D73D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2999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EB0119-1BB3-40D0-8AB0-7D79DD8C8BC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207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D8920-FC58-4301-8A41-55F2BFA4708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8015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ABB4F-D723-4DF1-A729-95331A7675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4571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EE32F-9319-40B2-92B0-14D28C4A71B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340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805FF-74B8-4D71-85A2-FEDDACA5376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889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6EC62-7415-4BE5-A106-5DEED358E9FA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7122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1C9F5-0080-4B91-919E-21F30818FC4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4064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8A0E7-C71A-43C0-A209-76F860528C6C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7245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6C1F97-C783-4873-863F-0BD2D7588B33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1011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0005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85800" y="1771650"/>
            <a:ext cx="77724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A8A4C-CE1A-4763-B6FF-9229F12154F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433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EC5294-2310-47E2-914C-FECB79E379A8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457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755576" y="2060848"/>
            <a:ext cx="7920037" cy="1368301"/>
          </a:xfrm>
          <a:noFill/>
        </p:spPr>
        <p:txBody>
          <a:bodyPr/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336699"/>
                </a:solidFill>
                <a:latin typeface="Calibri" panose="020F0502020204030204" pitchFamily="34" charset="0"/>
                <a:ea typeface="+mj-ea"/>
                <a:cs typeface="+mj-cs"/>
              </a:rPr>
              <a:t>Формирование 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336699"/>
                </a:solidFill>
                <a:latin typeface="Calibri" panose="020F0502020204030204" pitchFamily="34" charset="0"/>
                <a:ea typeface="+mj-ea"/>
                <a:cs typeface="+mj-cs"/>
              </a:rPr>
              <a:t>пациент-ориентированной системы здравоохранения Томской области</a:t>
            </a:r>
            <a:endParaRPr lang="ru-RU" altLang="ru-RU" b="1" dirty="0">
              <a:solidFill>
                <a:srgbClr val="336699"/>
              </a:solidFill>
              <a:latin typeface="Calibri" panose="020F0502020204030204" pitchFamily="34" charset="0"/>
              <a:ea typeface="+mj-ea"/>
              <a:cs typeface="+mj-cs"/>
            </a:endParaRPr>
          </a:p>
        </p:txBody>
      </p:sp>
      <p:pic>
        <p:nvPicPr>
          <p:cNvPr id="16387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581525"/>
            <a:ext cx="3240087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0400"/>
            <a:ext cx="914400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Box 2"/>
          <p:cNvSpPr txBox="1">
            <a:spLocks noChangeArrowheads="1"/>
          </p:cNvSpPr>
          <p:nvPr/>
        </p:nvSpPr>
        <p:spPr bwMode="auto">
          <a:xfrm>
            <a:off x="4581525" y="5676900"/>
            <a:ext cx="4429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 smtClean="0">
                <a:solidFill>
                  <a:srgbClr val="FFFFFF"/>
                </a:solidFill>
                <a:latin typeface="Calibri" panose="020F0502020204030204" pitchFamily="34" charset="0"/>
              </a:rPr>
              <a:t>А.В. Холопов</a:t>
            </a: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 smtClean="0">
                <a:solidFill>
                  <a:srgbClr val="FFFFFF"/>
                </a:solidFill>
                <a:latin typeface="Calibri" panose="020F0502020204030204" pitchFamily="34" charset="0"/>
              </a:rPr>
              <a:t>Начальник Департамента здравоохранения Томской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3229272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823603"/>
            <a:ext cx="4176464" cy="369332"/>
          </a:xfrm>
          <a:prstGeom prst="rect">
            <a:avLst/>
          </a:prstGeom>
          <a:solidFill>
            <a:srgbClr val="006600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Показатели деятельности отрасли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336699"/>
                </a:solidFill>
                <a:latin typeface="Calibri" panose="020F0502020204030204" pitchFamily="34" charset="0"/>
              </a:rPr>
              <a:t>Пациент-ориентированная система здравоохранения: зачем?</a:t>
            </a:r>
            <a:endParaRPr lang="ru-RU" altLang="ru-RU" sz="2400" b="1" dirty="0">
              <a:solidFill>
                <a:srgbClr val="336699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31540" y="2877175"/>
            <a:ext cx="381642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Позитивные демографические сдвиги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Положительная динамика специфических показателей отрасли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Высокое место в официальных рейтингах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Внедрение новых технологий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336699"/>
                </a:solidFill>
              </a:rPr>
              <a:t>и</a:t>
            </a:r>
            <a:r>
              <a:rPr lang="ru-RU" sz="1600" b="1" dirty="0" smtClean="0">
                <a:solidFill>
                  <a:srgbClr val="336699"/>
                </a:solidFill>
              </a:rPr>
              <a:t> т.д.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933767" y="2892672"/>
            <a:ext cx="417992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Нет бахил в регистратуре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Неудобная навигация по учреждению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Отсутствие информации о дежурном администраторе в холле регистратуры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Сложная схема получения направления на госпитализацию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smtClean="0">
                <a:solidFill>
                  <a:srgbClr val="336699"/>
                </a:solidFill>
              </a:rPr>
              <a:t>и т.д.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856569" y="817660"/>
            <a:ext cx="4068452" cy="369332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Мнение пациентов о нас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3653" y="6225397"/>
            <a:ext cx="87129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Нужна договоренность «о правилах игры» между системой здравоохранения и пациентами!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3222166" y="5439585"/>
            <a:ext cx="2880320" cy="493254"/>
          </a:xfrm>
          <a:prstGeom prst="down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://abali.ru/wp-content/uploads/2014/04/green-business-grap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37303"/>
            <a:ext cx="2028586" cy="152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gruzoperevozki163.ru/upload/medialibrary/317/3177f7d8fe6a5db097f3fce73f4858f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323208"/>
            <a:ext cx="1735418" cy="1555034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Прямая соединительная линия 13"/>
          <p:cNvCxnSpPr/>
          <p:nvPr/>
        </p:nvCxnSpPr>
        <p:spPr>
          <a:xfrm>
            <a:off x="4662326" y="908720"/>
            <a:ext cx="0" cy="4248472"/>
          </a:xfrm>
          <a:prstGeom prst="line">
            <a:avLst/>
          </a:prstGeom>
          <a:ln>
            <a:solidFill>
              <a:srgbClr val="33669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719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823603"/>
            <a:ext cx="8712968" cy="369332"/>
          </a:xfrm>
          <a:prstGeom prst="rect">
            <a:avLst/>
          </a:prstGeom>
          <a:solidFill>
            <a:srgbClr val="336699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Клинические аспекты</a:t>
            </a:r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336699"/>
                </a:solidFill>
                <a:latin typeface="Calibri" panose="020F0502020204030204" pitchFamily="34" charset="0"/>
              </a:rPr>
              <a:t>Что такое пациент-ориентированная система здравоохранения?</a:t>
            </a:r>
            <a:endParaRPr lang="ru-RU" altLang="ru-RU" sz="2400" b="1" dirty="0">
              <a:solidFill>
                <a:srgbClr val="336699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1273330"/>
            <a:ext cx="3456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006600"/>
                </a:solidFill>
              </a:rPr>
              <a:t>Традиционная модель здравоохранения</a:t>
            </a:r>
            <a:endParaRPr lang="ru-RU" b="1" i="1" dirty="0">
              <a:solidFill>
                <a:srgbClr val="0066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1273330"/>
            <a:ext cx="4320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006600"/>
                </a:solidFill>
              </a:rPr>
              <a:t>Ценностно-ориентированная модель здравоохранения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2150239"/>
            <a:ext cx="3816424" cy="2916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336699"/>
                </a:solidFill>
              </a:rPr>
              <a:t>Модель, сосредоточенная на интересах участников системы предоставления медицинской помощи 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336699"/>
                </a:solidFill>
              </a:rPr>
              <a:t>Процессный подход в оценке качества медицинской помощи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336699"/>
                </a:solidFill>
              </a:rPr>
              <a:t>Оценка индикаторов, значимы МО, а не для пациентов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336699"/>
                </a:solidFill>
              </a:rPr>
              <a:t>Отсутствие преемственности (отдельно оценивается стационар, поликлиника, ВМП, реабилитация)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321571" y="2092337"/>
            <a:ext cx="381642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Модель, сосредоточенная на пациенте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Контроль клинических исходов важных для пациента, в том числе отдаленных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Оценка исходов на всей траектории пациента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Сопоставление исходов с затратами на лечение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336699"/>
                </a:solidFill>
              </a:rPr>
              <a:t>Распределение объемов мед.помощи на основе достижения </a:t>
            </a:r>
            <a:r>
              <a:rPr lang="ru-RU" sz="1600" b="1" dirty="0" err="1" smtClean="0">
                <a:solidFill>
                  <a:srgbClr val="336699"/>
                </a:solidFill>
              </a:rPr>
              <a:t>мед.организациями</a:t>
            </a:r>
            <a:r>
              <a:rPr lang="ru-RU" sz="1600" b="1" dirty="0" smtClean="0">
                <a:solidFill>
                  <a:srgbClr val="336699"/>
                </a:solidFill>
              </a:rPr>
              <a:t> клинических исходов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15516" y="5424325"/>
            <a:ext cx="8712968" cy="369332"/>
          </a:xfrm>
          <a:prstGeom prst="rect">
            <a:avLst/>
          </a:prstGeom>
          <a:solidFill>
            <a:srgbClr val="336699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Организационные аспекты</a:t>
            </a:r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70208" y="5874052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336699"/>
                </a:solidFill>
              </a:rPr>
              <a:t>Учет мнения и потребностей пациентов при:</a:t>
            </a:r>
          </a:p>
          <a:p>
            <a:pPr marL="285750" indent="-285750">
              <a:buFontTx/>
              <a:buChar char="-"/>
            </a:pPr>
            <a:r>
              <a:rPr lang="ru-RU" sz="1600" b="1" dirty="0">
                <a:solidFill>
                  <a:srgbClr val="336699"/>
                </a:solidFill>
              </a:rPr>
              <a:t>создании условий оказания медицинской помощи</a:t>
            </a:r>
          </a:p>
          <a:p>
            <a:pPr marL="285750" indent="-285750">
              <a:buFontTx/>
              <a:buChar char="-"/>
            </a:pPr>
            <a:r>
              <a:rPr lang="ru-RU" sz="1600" b="1" dirty="0">
                <a:solidFill>
                  <a:srgbClr val="336699"/>
                </a:solidFill>
              </a:rPr>
              <a:t>организации процесса предоставления медицинских услуг</a:t>
            </a:r>
          </a:p>
        </p:txBody>
      </p:sp>
    </p:spTree>
    <p:extLst>
      <p:ext uri="{BB962C8B-B14F-4D97-AF65-F5344CB8AC3E}">
        <p14:creationId xmlns:p14="http://schemas.microsoft.com/office/powerpoint/2010/main" val="3492478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9144000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336699"/>
                </a:solidFill>
                <a:latin typeface="Calibri" panose="020F0502020204030204" pitchFamily="34" charset="0"/>
              </a:rPr>
              <a:t>Декларация о пациент-ориентированном здравоохранении</a:t>
            </a:r>
            <a:endParaRPr lang="ru-RU" altLang="ru-RU" sz="2400" b="1" dirty="0">
              <a:solidFill>
                <a:srgbClr val="336699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9"/>
          <p:cNvSpPr>
            <a:spLocks noChangeArrowheads="1"/>
          </p:cNvSpPr>
          <p:nvPr/>
        </p:nvSpPr>
        <p:spPr bwMode="auto">
          <a:xfrm>
            <a:off x="361796" y="928528"/>
            <a:ext cx="8423275" cy="369888"/>
          </a:xfrm>
          <a:prstGeom prst="rect">
            <a:avLst/>
          </a:prstGeom>
          <a:solidFill>
            <a:srgbClr val="3366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Проблема</a:t>
            </a:r>
            <a:endParaRPr lang="ru-RU" altLang="ru-RU" sz="18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688" y="1392008"/>
            <a:ext cx="5220579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49263" fontAlgn="base">
              <a:spcBef>
                <a:spcPct val="0"/>
              </a:spcBef>
              <a:spcAft>
                <a:spcPts val="600"/>
              </a:spcAft>
            </a:pPr>
            <a:r>
              <a:rPr lang="ru-RU" b="1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Что </a:t>
            </a:r>
            <a:r>
              <a:rPr lang="ru-RU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понимать под </a:t>
            </a:r>
            <a:r>
              <a:rPr lang="ru-RU" b="1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пациент-ориентированностью?</a:t>
            </a:r>
          </a:p>
          <a:p>
            <a:pPr algn="ctr" defTabSz="449263" fontAlgn="base">
              <a:spcBef>
                <a:spcPct val="0"/>
              </a:spcBef>
              <a:spcAft>
                <a:spcPts val="600"/>
              </a:spcAft>
            </a:pPr>
            <a:r>
              <a:rPr lang="ru-RU" b="1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Как обеспечить единое понимание термина? </a:t>
            </a:r>
            <a:endParaRPr lang="ru-RU" b="1" dirty="0">
              <a:solidFill>
                <a:srgbClr val="C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360362" y="2294686"/>
            <a:ext cx="8423275" cy="369888"/>
          </a:xfrm>
          <a:prstGeom prst="rect">
            <a:avLst/>
          </a:prstGeom>
          <a:solidFill>
            <a:srgbClr val="3366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Решение</a:t>
            </a:r>
            <a:endParaRPr lang="ru-RU" altLang="ru-RU" sz="18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59103" y="2800187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49263" fontAlgn="base">
              <a:spcBef>
                <a:spcPct val="0"/>
              </a:spcBef>
            </a:pPr>
            <a:r>
              <a:rPr lang="ru-RU" b="1" dirty="0" smtClean="0">
                <a:solidFill>
                  <a:srgbClr val="006600"/>
                </a:solidFill>
              </a:rPr>
              <a:t>ДЕКЛАРАЦИЯ О ПАЦИЕНТ-ОРИЕНТИРОВАННОМ ЗДРАВООХРАНЕНИИ</a:t>
            </a:r>
            <a:endParaRPr lang="ru-RU" dirty="0">
              <a:solidFill>
                <a:srgbClr val="0066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00192" y="3237414"/>
            <a:ext cx="2652286" cy="2096643"/>
          </a:xfrm>
          <a:prstGeom prst="rect">
            <a:avLst/>
          </a:prstGeom>
          <a:noFill/>
          <a:ln>
            <a:solidFill>
              <a:srgbClr val="336699"/>
            </a:solidFill>
          </a:ln>
        </p:spPr>
        <p:txBody>
          <a:bodyPr wrap="square" anchor="ctr">
            <a:noAutofit/>
          </a:bodyPr>
          <a:lstStyle/>
          <a:p>
            <a:pPr marL="342900" indent="-16668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ru-RU" sz="1400" b="1" dirty="0">
                <a:solidFill>
                  <a:srgbClr val="336699"/>
                </a:solidFill>
                <a:cs typeface="Arial" charset="0"/>
              </a:rPr>
              <a:t>ВЗАИМОУВАЖЕНИЕ</a:t>
            </a:r>
          </a:p>
          <a:p>
            <a:pPr marL="342900" indent="-16668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ru-RU" sz="800" b="1" dirty="0">
              <a:solidFill>
                <a:srgbClr val="336699"/>
              </a:solidFill>
              <a:cs typeface="Arial" charset="0"/>
            </a:endParaRPr>
          </a:p>
          <a:p>
            <a:pPr marL="342900" indent="-16668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ru-RU" sz="1400" b="1" dirty="0">
                <a:solidFill>
                  <a:srgbClr val="336699"/>
                </a:solidFill>
                <a:cs typeface="Arial" charset="0"/>
              </a:rPr>
              <a:t>ВОЗМОЖНОСТЬ ВЫБОРА</a:t>
            </a:r>
          </a:p>
          <a:p>
            <a:pPr marL="342900" indent="-16668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ru-RU" sz="800" b="1" dirty="0">
              <a:solidFill>
                <a:srgbClr val="336699"/>
              </a:solidFill>
              <a:cs typeface="Arial" charset="0"/>
            </a:endParaRPr>
          </a:p>
          <a:p>
            <a:pPr marL="342900" indent="-16668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ru-RU" sz="1400" b="1" dirty="0">
                <a:solidFill>
                  <a:srgbClr val="336699"/>
                </a:solidFill>
                <a:cs typeface="Arial" charset="0"/>
              </a:rPr>
              <a:t>ВОВЛЕЧЕНИЕ</a:t>
            </a:r>
          </a:p>
          <a:p>
            <a:pPr marL="342900" indent="-16668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ru-RU" sz="800" b="1" dirty="0">
              <a:solidFill>
                <a:srgbClr val="336699"/>
              </a:solidFill>
              <a:cs typeface="Arial" charset="0"/>
            </a:endParaRPr>
          </a:p>
          <a:p>
            <a:pPr marL="342900" indent="-16668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ru-RU" sz="1400" b="1" dirty="0">
                <a:solidFill>
                  <a:srgbClr val="336699"/>
                </a:solidFill>
                <a:cs typeface="Arial" charset="0"/>
              </a:rPr>
              <a:t>ДОСТУП И ПОДДЕРЖКА</a:t>
            </a:r>
          </a:p>
          <a:p>
            <a:pPr marL="342900" indent="-16668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ru-RU" sz="800" b="1" dirty="0">
              <a:solidFill>
                <a:srgbClr val="336699"/>
              </a:solidFill>
              <a:cs typeface="Arial" charset="0"/>
            </a:endParaRPr>
          </a:p>
          <a:p>
            <a:pPr marL="342900" indent="-16668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ru-RU" sz="1400" b="1" dirty="0">
                <a:solidFill>
                  <a:srgbClr val="336699"/>
                </a:solidFill>
                <a:cs typeface="Arial" charset="0"/>
              </a:rPr>
              <a:t>ПОНЯТНАЯ ИНФОРМАЦИЯ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08519" y="5849103"/>
            <a:ext cx="125335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7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Разработка</a:t>
            </a:r>
            <a:endParaRPr lang="ru-RU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43608" y="5420112"/>
            <a:ext cx="4459169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7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Обсуждение </a:t>
            </a:r>
            <a:r>
              <a:rPr lang="ru-RU" sz="17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 </a:t>
            </a:r>
            <a:r>
              <a:rPr lang="ru-RU" sz="17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руководителями учреждений </a:t>
            </a:r>
            <a:endParaRPr lang="ru-RU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19628" y="4977139"/>
            <a:ext cx="4876481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17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Обсуждение с профессиональным </a:t>
            </a:r>
            <a:r>
              <a:rPr lang="ru-RU" sz="17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сообществом</a:t>
            </a:r>
            <a:endParaRPr lang="ru-RU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74503" y="4398914"/>
            <a:ext cx="3255611" cy="510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17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Обсуждение </a:t>
            </a:r>
            <a:endParaRPr lang="ru-RU" sz="17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ru-RU" sz="17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 </a:t>
            </a:r>
            <a:r>
              <a:rPr lang="ru-RU" sz="17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пациентскими организациями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872042" y="3853139"/>
            <a:ext cx="15365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Утверждение</a:t>
            </a:r>
          </a:p>
        </p:txBody>
      </p:sp>
      <p:sp>
        <p:nvSpPr>
          <p:cNvPr id="16" name="Прямоугольник 15"/>
          <p:cNvSpPr/>
          <p:nvPr/>
        </p:nvSpPr>
        <p:spPr>
          <a:xfrm rot="19236004">
            <a:off x="13743" y="4266394"/>
            <a:ext cx="23790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Пиар-сопровождение</a:t>
            </a:r>
          </a:p>
        </p:txBody>
      </p:sp>
      <p:cxnSp>
        <p:nvCxnSpPr>
          <p:cNvPr id="20" name="Прямая со стрелкой 19"/>
          <p:cNvCxnSpPr/>
          <p:nvPr/>
        </p:nvCxnSpPr>
        <p:spPr>
          <a:xfrm flipV="1">
            <a:off x="172200" y="3821186"/>
            <a:ext cx="2660163" cy="2137050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Овал 22"/>
          <p:cNvSpPr/>
          <p:nvPr/>
        </p:nvSpPr>
        <p:spPr>
          <a:xfrm>
            <a:off x="90550" y="5699983"/>
            <a:ext cx="360362" cy="36036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b="1">
              <a:solidFill>
                <a:srgbClr val="FFFFFF"/>
              </a:solidFill>
            </a:endParaRPr>
          </a:p>
        </p:txBody>
      </p:sp>
      <p:sp>
        <p:nvSpPr>
          <p:cNvPr id="24" name="Прямоугольник 36"/>
          <p:cNvSpPr>
            <a:spLocks noChangeArrowheads="1"/>
          </p:cNvSpPr>
          <p:nvPr/>
        </p:nvSpPr>
        <p:spPr bwMode="auto">
          <a:xfrm>
            <a:off x="66737" y="5660296"/>
            <a:ext cx="384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000" b="1" smtClean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  <a:sym typeface="Wingdings 2" panose="05020102010507070707" pitchFamily="18" charset="2"/>
              </a:rPr>
              <a:t>1.</a:t>
            </a:r>
            <a:endParaRPr lang="ru-RU" altLang="ru-RU" sz="2000" b="1" smtClean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683246" y="5255090"/>
            <a:ext cx="360362" cy="36036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b="1">
              <a:solidFill>
                <a:srgbClr val="FFFFFF"/>
              </a:solidFill>
            </a:endParaRPr>
          </a:p>
        </p:txBody>
      </p:sp>
      <p:sp>
        <p:nvSpPr>
          <p:cNvPr id="28" name="Прямоугольник 39"/>
          <p:cNvSpPr>
            <a:spLocks noChangeArrowheads="1"/>
          </p:cNvSpPr>
          <p:nvPr/>
        </p:nvSpPr>
        <p:spPr bwMode="auto">
          <a:xfrm>
            <a:off x="732458" y="5183653"/>
            <a:ext cx="382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000" b="1" smtClean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  <a:sym typeface="Wingdings 2" panose="05020102010507070707" pitchFamily="18" charset="2"/>
              </a:rPr>
              <a:t>2.</a:t>
            </a:r>
            <a:endParaRPr lang="ru-RU" altLang="ru-RU" sz="2000" b="1" smtClean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1251999" y="4784726"/>
            <a:ext cx="360362" cy="36036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b="1">
              <a:solidFill>
                <a:srgbClr val="FFFFFF"/>
              </a:solidFill>
            </a:endParaRPr>
          </a:p>
        </p:txBody>
      </p:sp>
      <p:sp>
        <p:nvSpPr>
          <p:cNvPr id="30" name="Прямоугольник 41"/>
          <p:cNvSpPr>
            <a:spLocks noChangeArrowheads="1"/>
          </p:cNvSpPr>
          <p:nvPr/>
        </p:nvSpPr>
        <p:spPr bwMode="auto">
          <a:xfrm>
            <a:off x="1301211" y="4713289"/>
            <a:ext cx="382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000" b="1" smtClean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  <a:sym typeface="Wingdings 2" panose="05020102010507070707" pitchFamily="18" charset="2"/>
              </a:rPr>
              <a:t>3.</a:t>
            </a:r>
            <a:endParaRPr lang="ru-RU" altLang="ru-RU" sz="2000" b="1" smtClean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1807867" y="4331275"/>
            <a:ext cx="358775" cy="36036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b="1">
              <a:solidFill>
                <a:srgbClr val="FFFFFF"/>
              </a:solidFill>
            </a:endParaRPr>
          </a:p>
        </p:txBody>
      </p:sp>
      <p:sp>
        <p:nvSpPr>
          <p:cNvPr id="32" name="Прямоугольник 43"/>
          <p:cNvSpPr>
            <a:spLocks noChangeArrowheads="1"/>
          </p:cNvSpPr>
          <p:nvPr/>
        </p:nvSpPr>
        <p:spPr bwMode="auto">
          <a:xfrm>
            <a:off x="1855492" y="4258250"/>
            <a:ext cx="384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000" b="1" smtClean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  <a:sym typeface="Wingdings 2" panose="05020102010507070707" pitchFamily="18" charset="2"/>
              </a:rPr>
              <a:t>4.</a:t>
            </a:r>
            <a:endParaRPr lang="ru-RU" altLang="ru-RU" sz="2000" b="1" smtClean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2511680" y="3739664"/>
            <a:ext cx="360362" cy="36036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b="1">
              <a:solidFill>
                <a:srgbClr val="FFFFFF"/>
              </a:solidFill>
            </a:endParaRPr>
          </a:p>
        </p:txBody>
      </p:sp>
      <p:sp>
        <p:nvSpPr>
          <p:cNvPr id="34" name="Прямоугольник 45"/>
          <p:cNvSpPr>
            <a:spLocks noChangeArrowheads="1"/>
          </p:cNvSpPr>
          <p:nvPr/>
        </p:nvSpPr>
        <p:spPr bwMode="auto">
          <a:xfrm>
            <a:off x="2560892" y="3668227"/>
            <a:ext cx="382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000" b="1" smtClean="0">
                <a:solidFill>
                  <a:srgbClr val="FFFFFF"/>
                </a:solidFill>
                <a:latin typeface="Calibri" panose="020F0502020204030204" pitchFamily="34" charset="0"/>
                <a:cs typeface="Times New Roman" panose="02020603050405020304" pitchFamily="18" charset="0"/>
                <a:sym typeface="Wingdings 2" panose="05020102010507070707" pitchFamily="18" charset="2"/>
              </a:rPr>
              <a:t>5.</a:t>
            </a:r>
            <a:endParaRPr lang="ru-RU" altLang="ru-RU" sz="2000" b="1" smtClean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pic>
        <p:nvPicPr>
          <p:cNvPr id="1026" name="Picture 2" descr="https://medrussia.org/wp-content/uploads/2017/02/i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735" y="5442550"/>
            <a:ext cx="1905200" cy="126889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12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Прямая соединительная линия 21"/>
          <p:cNvCxnSpPr/>
          <p:nvPr/>
        </p:nvCxnSpPr>
        <p:spPr>
          <a:xfrm>
            <a:off x="1187624" y="2060848"/>
            <a:ext cx="432048" cy="0"/>
          </a:xfrm>
          <a:prstGeom prst="line">
            <a:avLst/>
          </a:prstGeom>
          <a:ln>
            <a:solidFill>
              <a:srgbClr val="3366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2" name="Rectangle 3"/>
          <p:cNvSpPr>
            <a:spLocks noChangeArrowheads="1"/>
          </p:cNvSpPr>
          <p:nvPr/>
        </p:nvSpPr>
        <p:spPr bwMode="auto">
          <a:xfrm>
            <a:off x="25309" y="-26788"/>
            <a:ext cx="9144000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336699"/>
                </a:solidFill>
                <a:latin typeface="Calibri" panose="020F0502020204030204" pitchFamily="34" charset="0"/>
              </a:rPr>
              <a:t>Структура программы</a:t>
            </a:r>
            <a:endParaRPr lang="ru-RU" altLang="ru-RU" sz="2400" b="1" dirty="0">
              <a:solidFill>
                <a:srgbClr val="336699"/>
              </a:solidFill>
              <a:latin typeface="Calibri" panose="020F0502020204030204" pitchFamily="34" charset="0"/>
            </a:endParaRPr>
          </a:p>
        </p:txBody>
      </p:sp>
      <p:pic>
        <p:nvPicPr>
          <p:cNvPr id="512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033478"/>
            <a:ext cx="8784975" cy="646331"/>
          </a:xfrm>
          <a:prstGeom prst="rect">
            <a:avLst/>
          </a:prstGeom>
          <a:solidFill>
            <a:srgbClr val="336699"/>
          </a:solidFill>
        </p:spPr>
        <p:txBody>
          <a:bodyPr wrap="square" anchor="ctr">
            <a:spAutoFit/>
          </a:bodyPr>
          <a:lstStyle/>
          <a:p>
            <a:pPr marL="1700213" algn="ctr">
              <a:spcAft>
                <a:spcPts val="600"/>
              </a:spcAft>
            </a:pPr>
            <a:r>
              <a:rPr lang="ru-RU" b="1" dirty="0" smtClean="0">
                <a:solidFill>
                  <a:schemeClr val="bg1"/>
                </a:solidFill>
              </a:rPr>
              <a:t>Формирование </a:t>
            </a:r>
            <a:r>
              <a:rPr lang="ru-RU" b="1" dirty="0">
                <a:solidFill>
                  <a:schemeClr val="bg1"/>
                </a:solidFill>
              </a:rPr>
              <a:t>пациент-ориентированной системы здравоохранения Томской </a:t>
            </a:r>
            <a:r>
              <a:rPr lang="ru-RU" b="1" dirty="0" smtClean="0">
                <a:solidFill>
                  <a:schemeClr val="bg1"/>
                </a:solidFill>
              </a:rPr>
              <a:t>области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81840" y="1887645"/>
            <a:ext cx="4190699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336699"/>
            </a:solidFill>
          </a:ln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solidFill>
                  <a:srgbClr val="336699"/>
                </a:solidFill>
              </a:rPr>
              <a:t>Отдельные программные мероприятия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66295" y="1117713"/>
            <a:ext cx="18694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ПРОГРАММА</a:t>
            </a:r>
            <a:endParaRPr lang="ru-RU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2195736" y="1061732"/>
            <a:ext cx="0" cy="5899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1187624" y="1679809"/>
            <a:ext cx="0" cy="4773527"/>
          </a:xfrm>
          <a:prstGeom prst="line">
            <a:avLst/>
          </a:prstGeom>
          <a:ln>
            <a:solidFill>
              <a:srgbClr val="3366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1200739" y="2636912"/>
            <a:ext cx="432048" cy="0"/>
          </a:xfrm>
          <a:prstGeom prst="line">
            <a:avLst/>
          </a:prstGeom>
          <a:ln>
            <a:solidFill>
              <a:srgbClr val="3366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1187624" y="3212976"/>
            <a:ext cx="432048" cy="0"/>
          </a:xfrm>
          <a:prstGeom prst="line">
            <a:avLst/>
          </a:prstGeom>
          <a:ln>
            <a:solidFill>
              <a:srgbClr val="3366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187624" y="3717032"/>
            <a:ext cx="432048" cy="0"/>
          </a:xfrm>
          <a:prstGeom prst="line">
            <a:avLst/>
          </a:prstGeom>
          <a:ln>
            <a:solidFill>
              <a:srgbClr val="3366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1191503" y="4293096"/>
            <a:ext cx="432048" cy="0"/>
          </a:xfrm>
          <a:prstGeom prst="line">
            <a:avLst/>
          </a:prstGeom>
          <a:ln>
            <a:solidFill>
              <a:srgbClr val="3366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1187624" y="4797152"/>
            <a:ext cx="432048" cy="0"/>
          </a:xfrm>
          <a:prstGeom prst="line">
            <a:avLst/>
          </a:prstGeom>
          <a:ln>
            <a:solidFill>
              <a:srgbClr val="3366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1200739" y="5373216"/>
            <a:ext cx="432048" cy="0"/>
          </a:xfrm>
          <a:prstGeom prst="line">
            <a:avLst/>
          </a:prstGeom>
          <a:ln>
            <a:solidFill>
              <a:srgbClr val="3366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1200739" y="5949280"/>
            <a:ext cx="432048" cy="0"/>
          </a:xfrm>
          <a:prstGeom prst="line">
            <a:avLst/>
          </a:prstGeom>
          <a:ln>
            <a:solidFill>
              <a:srgbClr val="3366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1187624" y="6453336"/>
            <a:ext cx="432048" cy="0"/>
          </a:xfrm>
          <a:prstGeom prst="line">
            <a:avLst/>
          </a:prstGeom>
          <a:ln>
            <a:solidFill>
              <a:srgbClr val="3366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1381840" y="3002209"/>
            <a:ext cx="4367221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36699"/>
            </a:solidFill>
          </a:ln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solidFill>
                  <a:srgbClr val="336699"/>
                </a:solidFill>
              </a:rPr>
              <a:t>Упрощение госпитализаций и посещений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93595" y="3544970"/>
            <a:ext cx="2373022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36699"/>
            </a:solidFill>
          </a:ln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solidFill>
                  <a:srgbClr val="336699"/>
                </a:solidFill>
              </a:rPr>
              <a:t>Доступ в реанимации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381840" y="2433302"/>
            <a:ext cx="2816092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36699"/>
            </a:solidFill>
          </a:ln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solidFill>
                  <a:srgbClr val="336699"/>
                </a:solidFill>
              </a:rPr>
              <a:t>Бережливая поликлиника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03648" y="4095852"/>
            <a:ext cx="7488832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36699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solidFill>
                  <a:srgbClr val="336699"/>
                </a:solidFill>
              </a:rPr>
              <a:t>Независимая оценка качества условий оказания медицинской </a:t>
            </a:r>
            <a:r>
              <a:rPr lang="ru-RU" b="1" dirty="0" smtClean="0">
                <a:solidFill>
                  <a:srgbClr val="336699"/>
                </a:solidFill>
              </a:rPr>
              <a:t>помощи</a:t>
            </a:r>
            <a:endParaRPr lang="ru-RU" b="1" dirty="0">
              <a:solidFill>
                <a:srgbClr val="33669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16763" y="4614065"/>
            <a:ext cx="1922257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36699"/>
            </a:solidFill>
          </a:ln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solidFill>
                  <a:srgbClr val="336699"/>
                </a:solidFill>
              </a:rPr>
              <a:t>Открытый прием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416763" y="5175971"/>
            <a:ext cx="343344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36699"/>
            </a:solidFill>
          </a:ln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solidFill>
                  <a:srgbClr val="336699"/>
                </a:solidFill>
              </a:rPr>
              <a:t>Работа с обращениями граждан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403648" y="5737877"/>
            <a:ext cx="640742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36699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solidFill>
                  <a:srgbClr val="336699"/>
                </a:solidFill>
              </a:rPr>
              <a:t>Повышение доступности медицинской помощи на селе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403648" y="6299783"/>
            <a:ext cx="535040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36699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solidFill>
                  <a:srgbClr val="336699"/>
                </a:solidFill>
              </a:rPr>
              <a:t>Взаимодействие с общественными организациями</a:t>
            </a:r>
          </a:p>
        </p:txBody>
      </p:sp>
      <p:sp>
        <p:nvSpPr>
          <p:cNvPr id="35" name="Прямоугольник 34"/>
          <p:cNvSpPr/>
          <p:nvPr/>
        </p:nvSpPr>
        <p:spPr>
          <a:xfrm rot="16200000">
            <a:off x="-102865" y="2573871"/>
            <a:ext cx="157286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 smtClean="0">
                <a:solidFill>
                  <a:srgbClr val="336699"/>
                </a:solidFill>
              </a:rPr>
              <a:t>Мероприятия</a:t>
            </a:r>
            <a:endParaRPr lang="ru-RU" b="1" dirty="0">
              <a:solidFill>
                <a:srgbClr val="336699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 rot="16200000">
            <a:off x="152813" y="5034305"/>
            <a:ext cx="1061509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 smtClean="0">
                <a:solidFill>
                  <a:srgbClr val="336699"/>
                </a:solidFill>
              </a:rPr>
              <a:t>Проекты</a:t>
            </a:r>
            <a:endParaRPr lang="ru-RU" b="1" dirty="0">
              <a:solidFill>
                <a:srgbClr val="336699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6101334" y="2376883"/>
            <a:ext cx="2767660" cy="5232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800" b="1" dirty="0" smtClean="0">
                <a:solidFill>
                  <a:srgbClr val="336699"/>
                </a:solidFill>
              </a:rPr>
              <a:t>2018-2020 годы</a:t>
            </a:r>
            <a:endParaRPr lang="ru-RU" sz="2800" b="1" dirty="0">
              <a:solidFill>
                <a:srgbClr val="33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61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244149" y="4221088"/>
            <a:ext cx="1283674" cy="2160240"/>
          </a:xfrm>
          <a:prstGeom prst="roundRect">
            <a:avLst>
              <a:gd name="adj" fmla="val 0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9144000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336699"/>
                </a:solidFill>
                <a:latin typeface="Calibri" panose="020F0502020204030204" pitchFamily="34" charset="0"/>
              </a:rPr>
              <a:t>Внедрение принципов пациент-ориентированности. Контроль</a:t>
            </a:r>
            <a:endParaRPr lang="ru-RU" altLang="ru-RU" sz="2400" b="1" dirty="0">
              <a:solidFill>
                <a:srgbClr val="336699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9"/>
          <p:cNvSpPr>
            <a:spLocks noChangeArrowheads="1"/>
          </p:cNvSpPr>
          <p:nvPr/>
        </p:nvSpPr>
        <p:spPr bwMode="auto">
          <a:xfrm>
            <a:off x="396875" y="930275"/>
            <a:ext cx="8423275" cy="369888"/>
          </a:xfrm>
          <a:prstGeom prst="rect">
            <a:avLst/>
          </a:prstGeom>
          <a:solidFill>
            <a:srgbClr val="3366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 dirty="0" smtClean="0">
                <a:solidFill>
                  <a:prstClr val="white"/>
                </a:solidFill>
                <a:latin typeface="Calibri" panose="020F0502020204030204" pitchFamily="34" charset="0"/>
              </a:rPr>
              <a:t>Проблема</a:t>
            </a:r>
            <a:endParaRPr lang="ru-RU" altLang="ru-RU" sz="1800" b="1" dirty="0">
              <a:solidFill>
                <a:prstClr val="white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6875" y="1477957"/>
            <a:ext cx="8352928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49263" fontAlgn="base">
              <a:spcBef>
                <a:spcPct val="0"/>
              </a:spcBef>
              <a:spcAft>
                <a:spcPts val="600"/>
              </a:spcAft>
            </a:pPr>
            <a:r>
              <a:rPr lang="ru-RU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Чем и как нужно мерить пациент-ориентированность, </a:t>
            </a:r>
            <a:endParaRPr lang="ru-RU" b="1" dirty="0" smtClean="0">
              <a:solidFill>
                <a:srgbClr val="C00000"/>
              </a:solidFill>
              <a:ea typeface="Arial Unicode MS" pitchFamily="34" charset="-128"/>
              <a:cs typeface="Arial Unicode MS" pitchFamily="34" charset="-128"/>
            </a:endParaRPr>
          </a:p>
          <a:p>
            <a:pPr algn="ctr" defTabSz="449263" fontAlgn="base">
              <a:spcBef>
                <a:spcPct val="0"/>
              </a:spcBef>
              <a:spcAft>
                <a:spcPts val="600"/>
              </a:spcAft>
            </a:pPr>
            <a:r>
              <a:rPr lang="ru-RU" b="1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чтобы </a:t>
            </a:r>
            <a:r>
              <a:rPr lang="ru-RU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ею можно было бы управлять?</a:t>
            </a: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360362" y="2446020"/>
            <a:ext cx="8423275" cy="369888"/>
          </a:xfrm>
          <a:prstGeom prst="rect">
            <a:avLst/>
          </a:prstGeom>
          <a:solidFill>
            <a:srgbClr val="3366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 dirty="0" smtClean="0">
                <a:solidFill>
                  <a:prstClr val="white"/>
                </a:solidFill>
                <a:latin typeface="Calibri" panose="020F0502020204030204" pitchFamily="34" charset="0"/>
              </a:rPr>
              <a:t>Решение</a:t>
            </a:r>
            <a:endParaRPr lang="ru-RU" altLang="ru-RU" sz="1800" b="1" dirty="0">
              <a:solidFill>
                <a:prstClr val="white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8286" y="4018571"/>
            <a:ext cx="355872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b="1" dirty="0">
                <a:solidFill>
                  <a:srgbClr val="336699"/>
                </a:solidFill>
                <a:cs typeface="Arial" charset="0"/>
              </a:rPr>
              <a:t>Разработка стандарта </a:t>
            </a:r>
            <a:r>
              <a:rPr lang="ru-RU" sz="1400" b="1" dirty="0" smtClean="0">
                <a:solidFill>
                  <a:srgbClr val="336699"/>
                </a:solidFill>
                <a:cs typeface="Arial" charset="0"/>
              </a:rPr>
              <a:t>пациент-ориентированной </a:t>
            </a:r>
            <a:r>
              <a:rPr lang="ru-RU" sz="1400" b="1" dirty="0">
                <a:solidFill>
                  <a:srgbClr val="336699"/>
                </a:solidFill>
                <a:cs typeface="Arial" charset="0"/>
              </a:rPr>
              <a:t>медицинской </a:t>
            </a:r>
            <a:r>
              <a:rPr lang="ru-RU" sz="1400" b="1" dirty="0" smtClean="0">
                <a:solidFill>
                  <a:srgbClr val="336699"/>
                </a:solidFill>
                <a:cs typeface="Arial" charset="0"/>
              </a:rPr>
              <a:t>организации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1400" b="1" dirty="0">
              <a:solidFill>
                <a:srgbClr val="336699"/>
              </a:solidFill>
              <a:cs typeface="Arial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b="1" dirty="0">
                <a:solidFill>
                  <a:srgbClr val="336699"/>
                </a:solidFill>
                <a:cs typeface="Arial" charset="0"/>
              </a:rPr>
              <a:t>Формирование инструментов оценки </a:t>
            </a:r>
            <a:r>
              <a:rPr lang="ru-RU" sz="1400" b="1" dirty="0" smtClean="0">
                <a:solidFill>
                  <a:srgbClr val="336699"/>
                </a:solidFill>
                <a:cs typeface="Arial" charset="0"/>
              </a:rPr>
              <a:t>пациент-ориентированности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1400" b="1" dirty="0">
              <a:solidFill>
                <a:srgbClr val="336699"/>
              </a:solidFill>
              <a:cs typeface="Arial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b="1" dirty="0">
                <a:solidFill>
                  <a:srgbClr val="336699"/>
                </a:solidFill>
                <a:cs typeface="Arial" charset="0"/>
              </a:rPr>
              <a:t>Разработка нормативной документации в </a:t>
            </a:r>
            <a:r>
              <a:rPr lang="ru-RU" sz="1400" b="1" dirty="0" smtClean="0">
                <a:solidFill>
                  <a:srgbClr val="336699"/>
                </a:solidFill>
                <a:cs typeface="Arial" charset="0"/>
              </a:rPr>
              <a:t>учреждении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1400" b="1" dirty="0">
              <a:solidFill>
                <a:srgbClr val="336699"/>
              </a:solidFill>
              <a:cs typeface="Arial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b="1" dirty="0">
                <a:solidFill>
                  <a:srgbClr val="336699"/>
                </a:solidFill>
                <a:cs typeface="Arial" charset="0"/>
              </a:rPr>
              <a:t>Е</a:t>
            </a:r>
            <a:r>
              <a:rPr lang="ru-RU" sz="1400" b="1" dirty="0" smtClean="0">
                <a:solidFill>
                  <a:srgbClr val="336699"/>
                </a:solidFill>
                <a:cs typeface="Arial" charset="0"/>
              </a:rPr>
              <a:t>жегодная </a:t>
            </a:r>
            <a:r>
              <a:rPr lang="ru-RU" sz="1400" b="1" dirty="0" err="1">
                <a:solidFill>
                  <a:srgbClr val="336699"/>
                </a:solidFill>
                <a:cs typeface="Arial" charset="0"/>
              </a:rPr>
              <a:t>ресертификация</a:t>
            </a:r>
            <a:endParaRPr lang="ru-RU" sz="1400" b="1" dirty="0">
              <a:solidFill>
                <a:srgbClr val="336699"/>
              </a:solidFill>
              <a:cs typeface="Arial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  <a:defRPr/>
            </a:pPr>
            <a:endParaRPr lang="ru-RU" sz="800" b="1" dirty="0">
              <a:solidFill>
                <a:srgbClr val="336699"/>
              </a:solidFill>
              <a:cs typeface="Aria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13100" y="4483279"/>
            <a:ext cx="1693863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b="1" dirty="0">
                <a:solidFill>
                  <a:srgbClr val="006600"/>
                </a:solidFill>
                <a:latin typeface="Arial" charset="0"/>
                <a:cs typeface="Arial" charset="0"/>
              </a:rPr>
              <a:t>Аудит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00584" y="4437112"/>
            <a:ext cx="16938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b="1" dirty="0">
                <a:solidFill>
                  <a:srgbClr val="006600"/>
                </a:solidFill>
                <a:latin typeface="Arial" charset="0"/>
                <a:cs typeface="Arial" charset="0"/>
              </a:rPr>
              <a:t>Формирование системы внутри МО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17144" y="4493582"/>
            <a:ext cx="1693862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b="1" dirty="0">
                <a:solidFill>
                  <a:srgbClr val="006600"/>
                </a:solidFill>
                <a:latin typeface="Arial" charset="0"/>
                <a:cs typeface="Arial" charset="0"/>
              </a:rPr>
              <a:t>Сертификация</a:t>
            </a:r>
          </a:p>
        </p:txBody>
      </p:sp>
      <p:pic>
        <p:nvPicPr>
          <p:cNvPr id="14" name="Picture 17" descr="Картинки по запросу все вместе *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6840" y="5311233"/>
            <a:ext cx="594470" cy="594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887740" y="3088538"/>
            <a:ext cx="7441544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006600"/>
                </a:solidFill>
                <a:cs typeface="Arial" charset="0"/>
              </a:rPr>
              <a:t>Разработка и внедрение системы добровольной сертификации </a:t>
            </a:r>
            <a:r>
              <a:rPr lang="ru-RU" sz="1600" b="1" dirty="0">
                <a:solidFill>
                  <a:srgbClr val="006600"/>
                </a:solidFill>
                <a:latin typeface="Arial Black" panose="020B0A04020102020204" pitchFamily="34" charset="0"/>
                <a:cs typeface="Arial" charset="0"/>
              </a:rPr>
              <a:t>«</a:t>
            </a:r>
            <a:r>
              <a:rPr lang="ru-RU" sz="1600" b="1" dirty="0" smtClean="0">
                <a:solidFill>
                  <a:srgbClr val="006600"/>
                </a:solidFill>
                <a:latin typeface="Arial Black" panose="020B0A04020102020204" pitchFamily="34" charset="0"/>
                <a:cs typeface="Arial" charset="0"/>
              </a:rPr>
              <a:t>Пациент-ориентированная </a:t>
            </a:r>
            <a:r>
              <a:rPr lang="ru-RU" sz="1600" b="1" dirty="0">
                <a:solidFill>
                  <a:srgbClr val="006600"/>
                </a:solidFill>
                <a:latin typeface="Arial Black" panose="020B0A04020102020204" pitchFamily="34" charset="0"/>
                <a:cs typeface="Arial" charset="0"/>
              </a:rPr>
              <a:t>медицинская организация»</a:t>
            </a:r>
            <a:endParaRPr lang="ru-RU" b="1" dirty="0">
              <a:solidFill>
                <a:srgbClr val="006600"/>
              </a:solidFill>
              <a:latin typeface="Arial Black" panose="020B0A04020102020204" pitchFamily="34" charset="0"/>
              <a:cs typeface="Arial" charset="0"/>
            </a:endParaRPr>
          </a:p>
        </p:txBody>
      </p:sp>
      <p:pic>
        <p:nvPicPr>
          <p:cNvPr id="16" name="Picture 21" descr="Картинки по запросу аудит *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050" y="5032908"/>
            <a:ext cx="822310" cy="1001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3" descr="Картинки по запросу система *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991" y="5161681"/>
            <a:ext cx="792088" cy="744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5779724" y="4221088"/>
            <a:ext cx="1407386" cy="2160240"/>
          </a:xfrm>
          <a:prstGeom prst="roundRect">
            <a:avLst>
              <a:gd name="adj" fmla="val 0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424244" y="4231112"/>
            <a:ext cx="1275036" cy="2160240"/>
          </a:xfrm>
          <a:prstGeom prst="roundRect">
            <a:avLst>
              <a:gd name="adj" fmla="val 0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16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ChangeArrowheads="1"/>
          </p:cNvSpPr>
          <p:nvPr/>
        </p:nvSpPr>
        <p:spPr bwMode="auto">
          <a:xfrm>
            <a:off x="0" y="0"/>
            <a:ext cx="9144000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336699"/>
                </a:solidFill>
                <a:latin typeface="Calibri" panose="020F0502020204030204" pitchFamily="34" charset="0"/>
              </a:rPr>
              <a:t>Идеология программы</a:t>
            </a:r>
            <a:endParaRPr lang="ru-RU" altLang="ru-RU" sz="2400" b="1" dirty="0">
              <a:solidFill>
                <a:srgbClr val="336699"/>
              </a:solidFill>
              <a:latin typeface="Calibri" panose="020F0502020204030204" pitchFamily="34" charset="0"/>
            </a:endParaRPr>
          </a:p>
        </p:txBody>
      </p:sp>
      <p:pic>
        <p:nvPicPr>
          <p:cNvPr id="512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360361" y="867486"/>
            <a:ext cx="8423275" cy="369888"/>
          </a:xfrm>
          <a:prstGeom prst="rect">
            <a:avLst/>
          </a:prstGeom>
          <a:solidFill>
            <a:srgbClr val="3366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 dirty="0" smtClean="0">
                <a:solidFill>
                  <a:prstClr val="white"/>
                </a:solidFill>
                <a:latin typeface="Calibri" panose="020F0502020204030204" pitchFamily="34" charset="0"/>
              </a:rPr>
              <a:t>Задачи программы</a:t>
            </a:r>
            <a:endParaRPr lang="ru-RU" altLang="ru-RU" sz="1800" b="1" dirty="0">
              <a:solidFill>
                <a:prstClr val="white"/>
              </a:solidFill>
              <a:latin typeface="Calibri" panose="020F0502020204030204" pitchFamily="34" charset="0"/>
            </a:endParaRPr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360361" y="3397324"/>
            <a:ext cx="8423275" cy="369888"/>
          </a:xfrm>
          <a:prstGeom prst="rect">
            <a:avLst/>
          </a:prstGeom>
          <a:solidFill>
            <a:srgbClr val="3366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 dirty="0" smtClean="0">
                <a:solidFill>
                  <a:prstClr val="white"/>
                </a:solidFill>
                <a:latin typeface="Calibri" panose="020F0502020204030204" pitchFamily="34" charset="0"/>
              </a:rPr>
              <a:t>Ключевые мероприятия программы</a:t>
            </a:r>
            <a:endParaRPr lang="ru-RU" altLang="ru-RU" sz="1800" b="1" dirty="0">
              <a:solidFill>
                <a:prstClr val="white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2167927"/>
              </p:ext>
            </p:extLst>
          </p:nvPr>
        </p:nvGraphicFramePr>
        <p:xfrm>
          <a:off x="360361" y="3878172"/>
          <a:ext cx="8352928" cy="27530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52928"/>
              </a:tblGrid>
              <a:tr h="229394">
                <a:tc>
                  <a:txBody>
                    <a:bodyPr/>
                    <a:lstStyle/>
                    <a:p>
                      <a:pPr marL="171450" indent="-17145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66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 smtClean="0">
                          <a:solidFill>
                            <a:srgbClr val="336699"/>
                          </a:solidFill>
                          <a:effectLst/>
                        </a:rPr>
                        <a:t>Разработка </a:t>
                      </a:r>
                      <a:r>
                        <a:rPr lang="ru-RU" sz="1200" b="0" dirty="0">
                          <a:solidFill>
                            <a:srgbClr val="336699"/>
                          </a:solidFill>
                          <a:effectLst/>
                        </a:rPr>
                        <a:t>и утверждение декларации о пациент-ориентированном здравоохранении</a:t>
                      </a:r>
                      <a:endParaRPr lang="ru-RU" sz="1200" b="0" dirty="0">
                        <a:solidFill>
                          <a:srgbClr val="336699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31" marR="46131" marT="0" marB="0">
                    <a:noFill/>
                  </a:tcPr>
                </a:tc>
              </a:tr>
              <a:tr h="363526">
                <a:tc>
                  <a:txBody>
                    <a:bodyPr/>
                    <a:lstStyle/>
                    <a:p>
                      <a:pPr marL="171450" indent="-17145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6600"/>
                        </a:buClr>
                        <a:buFont typeface="Arial" panose="020B0604020202020204" pitchFamily="34" charset="0"/>
                        <a:buChar char="•"/>
                        <a:tabLst>
                          <a:tab pos="176530" algn="l"/>
                        </a:tabLst>
                      </a:pPr>
                      <a:r>
                        <a:rPr lang="ru-RU" sz="1200" b="0" dirty="0" smtClean="0">
                          <a:solidFill>
                            <a:srgbClr val="336699"/>
                          </a:solidFill>
                          <a:effectLst/>
                        </a:rPr>
                        <a:t>Проведение </a:t>
                      </a:r>
                      <a:r>
                        <a:rPr lang="ru-RU" sz="1200" b="0" dirty="0">
                          <a:solidFill>
                            <a:srgbClr val="336699"/>
                          </a:solidFill>
                          <a:effectLst/>
                        </a:rPr>
                        <a:t>в учреждениях здравоохранения Томской области социологического исследования, направленного на выявление основных запросов получателей услуг в части организации медицинской помощи на амбулаторном и стационарном этапах</a:t>
                      </a:r>
                      <a:endParaRPr lang="ru-RU" sz="1200" b="0" dirty="0">
                        <a:solidFill>
                          <a:srgbClr val="336699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31" marR="46131" marT="0" marB="0">
                    <a:noFill/>
                  </a:tcPr>
                </a:tc>
              </a:tr>
              <a:tr h="182044">
                <a:tc>
                  <a:txBody>
                    <a:bodyPr/>
                    <a:lstStyle/>
                    <a:p>
                      <a:pPr marL="171450" indent="-17145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6600"/>
                        </a:buClr>
                        <a:buFont typeface="Arial" panose="020B0604020202020204" pitchFamily="34" charset="0"/>
                        <a:buChar char="•"/>
                        <a:tabLst>
                          <a:tab pos="176530" algn="l"/>
                        </a:tabLst>
                      </a:pPr>
                      <a:r>
                        <a:rPr lang="ru-RU" sz="1200" b="0" dirty="0" smtClean="0">
                          <a:solidFill>
                            <a:srgbClr val="336699"/>
                          </a:solidFill>
                          <a:effectLst/>
                        </a:rPr>
                        <a:t>Анализ </a:t>
                      </a:r>
                      <a:r>
                        <a:rPr lang="ru-RU" sz="1200" b="0" dirty="0">
                          <a:solidFill>
                            <a:srgbClr val="336699"/>
                          </a:solidFill>
                          <a:effectLst/>
                        </a:rPr>
                        <a:t>наиболее востребованных среди пациентов услуг по данным обращений за медицинской помощью </a:t>
                      </a:r>
                      <a:endParaRPr lang="ru-RU" sz="1200" b="0" dirty="0">
                        <a:solidFill>
                          <a:srgbClr val="336699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31" marR="46131" marT="0" marB="0">
                    <a:noFill/>
                  </a:tcPr>
                </a:tc>
              </a:tr>
              <a:tr h="340532">
                <a:tc>
                  <a:txBody>
                    <a:bodyPr/>
                    <a:lstStyle/>
                    <a:p>
                      <a:pPr marL="171450" indent="-17145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6600"/>
                        </a:buClr>
                        <a:buFont typeface="Arial" panose="020B0604020202020204" pitchFamily="34" charset="0"/>
                        <a:buChar char="•"/>
                        <a:tabLst>
                          <a:tab pos="176530" algn="l"/>
                        </a:tabLst>
                      </a:pPr>
                      <a:r>
                        <a:rPr lang="ru-RU" sz="1200" b="0" dirty="0" smtClean="0">
                          <a:solidFill>
                            <a:srgbClr val="336699"/>
                          </a:solidFill>
                          <a:effectLst/>
                        </a:rPr>
                        <a:t>Углубленный </a:t>
                      </a:r>
                      <a:r>
                        <a:rPr lang="ru-RU" sz="1200" b="0" dirty="0">
                          <a:solidFill>
                            <a:srgbClr val="336699"/>
                          </a:solidFill>
                          <a:effectLst/>
                        </a:rPr>
                        <a:t>анализ организации медицинской помощи в пилотных учреждениях с целью выявления процессов, требующих улучшения (с учетом выявленных запросов пациентов и потенциальных возможностей)</a:t>
                      </a:r>
                      <a:endParaRPr lang="ru-RU" sz="1200" b="0" dirty="0">
                        <a:solidFill>
                          <a:srgbClr val="336699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31" marR="46131" marT="0" marB="0">
                    <a:noFill/>
                  </a:tcPr>
                </a:tc>
              </a:tr>
              <a:tr h="235532">
                <a:tc>
                  <a:txBody>
                    <a:bodyPr/>
                    <a:lstStyle/>
                    <a:p>
                      <a:pPr marL="171450" indent="-17145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6600"/>
                        </a:buClr>
                        <a:buFont typeface="Arial" panose="020B0604020202020204" pitchFamily="34" charset="0"/>
                        <a:buChar char="•"/>
                        <a:tabLst>
                          <a:tab pos="176530" algn="l"/>
                        </a:tabLst>
                      </a:pPr>
                      <a:r>
                        <a:rPr lang="ru-RU" sz="1200" b="0" dirty="0" smtClean="0">
                          <a:solidFill>
                            <a:srgbClr val="336699"/>
                          </a:solidFill>
                          <a:effectLst/>
                        </a:rPr>
                        <a:t> </a:t>
                      </a:r>
                      <a:r>
                        <a:rPr lang="ru-RU" sz="1200" b="0" u="none" strike="noStrike" spc="0" dirty="0">
                          <a:solidFill>
                            <a:srgbClr val="336699"/>
                          </a:solidFill>
                          <a:effectLst/>
                        </a:rPr>
                        <a:t>Разработка и утверждение стандарта организации амбулаторной помощи</a:t>
                      </a:r>
                      <a:endParaRPr lang="ru-RU" sz="1200" b="0" dirty="0">
                        <a:solidFill>
                          <a:srgbClr val="336699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31" marR="46131" marT="0" marB="0">
                    <a:noFill/>
                  </a:tcPr>
                </a:tc>
              </a:tr>
              <a:tr h="307540">
                <a:tc>
                  <a:txBody>
                    <a:bodyPr/>
                    <a:lstStyle/>
                    <a:p>
                      <a:pPr marL="171450" indent="-17145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6600"/>
                        </a:buClr>
                        <a:buFont typeface="Arial" panose="020B0604020202020204" pitchFamily="34" charset="0"/>
                        <a:buChar char="•"/>
                        <a:tabLst>
                          <a:tab pos="176530" algn="l"/>
                        </a:tabLst>
                      </a:pPr>
                      <a:r>
                        <a:rPr lang="ru-RU" sz="1200" b="0" u="none" strike="noStrike" spc="0" dirty="0" smtClean="0">
                          <a:solidFill>
                            <a:srgbClr val="336699"/>
                          </a:solidFill>
                          <a:effectLst/>
                        </a:rPr>
                        <a:t>Разработка </a:t>
                      </a:r>
                      <a:r>
                        <a:rPr lang="ru-RU" sz="1200" b="0" u="none" strike="noStrike" spc="0" dirty="0">
                          <a:solidFill>
                            <a:srgbClr val="336699"/>
                          </a:solidFill>
                          <a:effectLst/>
                        </a:rPr>
                        <a:t>и утверждение стандарта организации стационарной помощи</a:t>
                      </a:r>
                      <a:endParaRPr lang="ru-RU" sz="1200" b="0" dirty="0">
                        <a:solidFill>
                          <a:srgbClr val="336699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31" marR="46131" marT="0" marB="0">
                    <a:noFill/>
                  </a:tcPr>
                </a:tc>
              </a:tr>
              <a:tr h="307540">
                <a:tc>
                  <a:txBody>
                    <a:bodyPr/>
                    <a:lstStyle/>
                    <a:p>
                      <a:pPr marL="171450" indent="-17145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66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u="none" strike="noStrike" spc="0" dirty="0" smtClean="0">
                          <a:solidFill>
                            <a:srgbClr val="336699"/>
                          </a:solidFill>
                          <a:effectLst/>
                        </a:rPr>
                        <a:t>Разработка </a:t>
                      </a:r>
                      <a:r>
                        <a:rPr lang="ru-RU" sz="1200" b="0" u="none" strike="noStrike" spc="0" dirty="0">
                          <a:solidFill>
                            <a:srgbClr val="336699"/>
                          </a:solidFill>
                          <a:effectLst/>
                        </a:rPr>
                        <a:t>типовых планов внедрения утвержденных стандартов для каждого типа медицинских организаций  </a:t>
                      </a:r>
                      <a:endParaRPr lang="ru-RU" sz="1200" b="0" dirty="0">
                        <a:solidFill>
                          <a:srgbClr val="336699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31" marR="46131" marT="0" marB="0">
                    <a:noFill/>
                  </a:tcPr>
                </a:tc>
              </a:tr>
              <a:tr h="210000">
                <a:tc>
                  <a:txBody>
                    <a:bodyPr/>
                    <a:lstStyle/>
                    <a:p>
                      <a:pPr marL="171450" indent="-17145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66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 smtClean="0">
                          <a:solidFill>
                            <a:srgbClr val="336699"/>
                          </a:solidFill>
                          <a:effectLst/>
                        </a:rPr>
                        <a:t>Поэтапное </a:t>
                      </a:r>
                      <a:r>
                        <a:rPr lang="ru-RU" sz="1200" b="0" dirty="0">
                          <a:solidFill>
                            <a:srgbClr val="336699"/>
                          </a:solidFill>
                          <a:effectLst/>
                        </a:rPr>
                        <a:t>внедрение утвержденных типовых планов в деятельность пилотных учреждений</a:t>
                      </a:r>
                      <a:endParaRPr lang="ru-RU" sz="1200" b="0" dirty="0">
                        <a:solidFill>
                          <a:srgbClr val="336699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31" marR="46131" marT="0" marB="0"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171450" indent="-17145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66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u="none" strike="noStrike" spc="0" dirty="0" smtClean="0">
                          <a:solidFill>
                            <a:srgbClr val="336699"/>
                          </a:solidFill>
                          <a:effectLst/>
                        </a:rPr>
                        <a:t>Разработка </a:t>
                      </a:r>
                      <a:r>
                        <a:rPr lang="ru-RU" sz="1200" b="0" u="none" strike="noStrike" spc="0" dirty="0">
                          <a:solidFill>
                            <a:srgbClr val="336699"/>
                          </a:solidFill>
                          <a:effectLst/>
                        </a:rPr>
                        <a:t>правового акта, регламентирующего процессы оценки и контроля соответствия медицинских организаций, вовлеченных в Проект, критериям пациент-ориентированности </a:t>
                      </a:r>
                      <a:endParaRPr lang="ru-RU" sz="1200" b="0" dirty="0">
                        <a:solidFill>
                          <a:srgbClr val="336699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31" marR="46131" marT="0" marB="0">
                    <a:noFill/>
                  </a:tcPr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95832" y="1237822"/>
            <a:ext cx="8387804" cy="2159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ts val="1750"/>
              </a:lnSpc>
              <a:spcAft>
                <a:spcPts val="600"/>
              </a:spcAft>
              <a:buClr>
                <a:srgbClr val="006600"/>
              </a:buClr>
              <a:buFont typeface="Arial" panose="020B0604020202020204" pitchFamily="34" charset="0"/>
              <a:buChar char="•"/>
              <a:tabLst>
                <a:tab pos="173990" algn="l"/>
              </a:tabLst>
            </a:pPr>
            <a:r>
              <a:rPr lang="ru-RU" sz="1400" b="1" dirty="0" smtClean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sz="1400" b="1" dirty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единого понимания пациент-ориентированного подхода в </a:t>
            </a:r>
            <a:r>
              <a:rPr lang="ru-RU" sz="1400" b="1" dirty="0" smtClean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здравоохранении</a:t>
            </a:r>
          </a:p>
          <a:p>
            <a:pPr marL="285750" indent="-285750" algn="just">
              <a:lnSpc>
                <a:spcPts val="1750"/>
              </a:lnSpc>
              <a:spcAft>
                <a:spcPts val="600"/>
              </a:spcAft>
              <a:buClr>
                <a:srgbClr val="006600"/>
              </a:buClr>
              <a:buFont typeface="Arial" panose="020B0604020202020204" pitchFamily="34" charset="0"/>
              <a:buChar char="•"/>
              <a:tabLst>
                <a:tab pos="173990" algn="l"/>
              </a:tabLst>
            </a:pPr>
            <a:r>
              <a:rPr lang="ru-RU" sz="1400" b="1" dirty="0" smtClean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Выявление </a:t>
            </a:r>
            <a:r>
              <a:rPr lang="ru-RU" sz="1400" b="1" dirty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основных запросов получателей услуг на амбулаторно-поликлиническом и стационарном этапах оказания медицинской </a:t>
            </a:r>
            <a:r>
              <a:rPr lang="ru-RU" sz="1400" b="1" dirty="0" smtClean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помощи</a:t>
            </a:r>
          </a:p>
          <a:p>
            <a:pPr marL="285750" indent="-285750" algn="just">
              <a:lnSpc>
                <a:spcPts val="1750"/>
              </a:lnSpc>
              <a:spcAft>
                <a:spcPts val="600"/>
              </a:spcAft>
              <a:buClr>
                <a:srgbClr val="006600"/>
              </a:buClr>
              <a:buFont typeface="Arial" panose="020B0604020202020204" pitchFamily="34" charset="0"/>
              <a:buChar char="•"/>
              <a:tabLst>
                <a:tab pos="173990" algn="l"/>
              </a:tabLst>
            </a:pPr>
            <a:r>
              <a:rPr lang="ru-RU" sz="1400" b="1" dirty="0" smtClean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Стандартизация </a:t>
            </a:r>
            <a:r>
              <a:rPr lang="ru-RU" sz="1400" b="1" dirty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ключевых процессов организации медицинской помощи с учетом выявленных запросов получателей </a:t>
            </a:r>
            <a:r>
              <a:rPr lang="ru-RU" sz="1400" b="1" dirty="0" smtClean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услуг</a:t>
            </a:r>
          </a:p>
          <a:p>
            <a:pPr marL="285750" indent="-285750" algn="just">
              <a:lnSpc>
                <a:spcPts val="1750"/>
              </a:lnSpc>
              <a:spcAft>
                <a:spcPts val="600"/>
              </a:spcAft>
              <a:buClr>
                <a:srgbClr val="006600"/>
              </a:buClr>
              <a:buFont typeface="Arial" panose="020B0604020202020204" pitchFamily="34" charset="0"/>
              <a:buChar char="•"/>
              <a:tabLst>
                <a:tab pos="173990" algn="l"/>
              </a:tabLst>
            </a:pPr>
            <a:r>
              <a:rPr lang="ru-RU" sz="1400" b="1" dirty="0" smtClean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1400" b="1" dirty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 внедрение механизмов контроля за соблюдением медицинскими организациями, вовлеченными в </a:t>
            </a:r>
            <a:r>
              <a:rPr lang="ru-RU" sz="1400" b="1" dirty="0" smtClean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r>
              <a:rPr lang="ru-RU" sz="1400" b="1" dirty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принципов пациент-ориентированного подхода к организации медицинской </a:t>
            </a:r>
            <a:r>
              <a:rPr lang="ru-RU" sz="1400" b="1" dirty="0" smtClean="0">
                <a:solidFill>
                  <a:srgbClr val="336699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помощи</a:t>
            </a:r>
            <a:endParaRPr lang="ru-RU" sz="1400" b="1" dirty="0">
              <a:solidFill>
                <a:srgbClr val="336699"/>
              </a:solidFill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00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683568" y="2204864"/>
            <a:ext cx="7920037" cy="1368301"/>
          </a:xfrm>
          <a:noFill/>
        </p:spPr>
        <p:txBody>
          <a:bodyPr>
            <a:normAutofit fontScale="92500" lnSpcReduction="10000"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336699"/>
                </a:solidFill>
                <a:latin typeface="Calibri" panose="020F0502020204030204" pitchFamily="34" charset="0"/>
                <a:ea typeface="+mj-ea"/>
                <a:cs typeface="+mj-cs"/>
              </a:rPr>
              <a:t>Формирование 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336699"/>
                </a:solidFill>
                <a:latin typeface="Calibri" panose="020F0502020204030204" pitchFamily="34" charset="0"/>
                <a:ea typeface="+mj-ea"/>
                <a:cs typeface="+mj-cs"/>
              </a:rPr>
              <a:t>пациент-ориентированной системы здравоохранения Томской области</a:t>
            </a:r>
            <a:endParaRPr lang="ru-RU" altLang="ru-RU" b="1" dirty="0">
              <a:solidFill>
                <a:srgbClr val="336699"/>
              </a:solidFill>
              <a:latin typeface="Calibri" panose="020F0502020204030204" pitchFamily="34" charset="0"/>
              <a:ea typeface="+mj-ea"/>
              <a:cs typeface="+mj-cs"/>
            </a:endParaRPr>
          </a:p>
        </p:txBody>
      </p:sp>
      <p:pic>
        <p:nvPicPr>
          <p:cNvPr id="16387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581525"/>
            <a:ext cx="3240087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0400"/>
            <a:ext cx="914400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Box 2"/>
          <p:cNvSpPr txBox="1">
            <a:spLocks noChangeArrowheads="1"/>
          </p:cNvSpPr>
          <p:nvPr/>
        </p:nvSpPr>
        <p:spPr bwMode="auto">
          <a:xfrm>
            <a:off x="4581525" y="5676900"/>
            <a:ext cx="4429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 smtClean="0">
                <a:solidFill>
                  <a:srgbClr val="FFFFFF"/>
                </a:solidFill>
                <a:latin typeface="Calibri" panose="020F0502020204030204" pitchFamily="34" charset="0"/>
              </a:rPr>
              <a:t>А.В. Холопов</a:t>
            </a: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 smtClean="0">
                <a:solidFill>
                  <a:srgbClr val="FFFFFF"/>
                </a:solidFill>
                <a:latin typeface="Calibri" panose="020F0502020204030204" pitchFamily="34" charset="0"/>
              </a:rPr>
              <a:t>Начальник Департамента здравоохранения Томской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174269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2835</TotalTime>
  <Words>552</Words>
  <Application>Microsoft Office PowerPoint</Application>
  <PresentationFormat>Экран (4:3)</PresentationFormat>
  <Paragraphs>115</Paragraphs>
  <Slides>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8" baseType="lpstr">
      <vt:lpstr>Arial Unicode MS</vt:lpstr>
      <vt:lpstr>Arial</vt:lpstr>
      <vt:lpstr>Arial Black</vt:lpstr>
      <vt:lpstr>Calibri</vt:lpstr>
      <vt:lpstr>Courier New</vt:lpstr>
      <vt:lpstr>Tahoma</vt:lpstr>
      <vt:lpstr>Times New Roman</vt:lpstr>
      <vt:lpstr>Wingdings 2</vt:lpstr>
      <vt:lpstr>Тема Office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Шибалкова Вероника Сергеевна</dc:creator>
  <cp:lastModifiedBy>Барановская Светлана Викторовна</cp:lastModifiedBy>
  <cp:revision>106</cp:revision>
  <cp:lastPrinted>2018-03-05T23:32:55Z</cp:lastPrinted>
  <dcterms:created xsi:type="dcterms:W3CDTF">2018-02-22T09:08:45Z</dcterms:created>
  <dcterms:modified xsi:type="dcterms:W3CDTF">2018-03-06T01:50:44Z</dcterms:modified>
</cp:coreProperties>
</file>